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2" r:id="rId2"/>
    <p:sldId id="263" r:id="rId3"/>
    <p:sldId id="269" r:id="rId4"/>
    <p:sldId id="265" r:id="rId5"/>
    <p:sldId id="282" r:id="rId6"/>
    <p:sldId id="267" r:id="rId7"/>
    <p:sldId id="268" r:id="rId8"/>
    <p:sldId id="277" r:id="rId9"/>
    <p:sldId id="278" r:id="rId10"/>
    <p:sldId id="279" r:id="rId11"/>
    <p:sldId id="266" r:id="rId12"/>
    <p:sldId id="258" r:id="rId13"/>
    <p:sldId id="270" r:id="rId14"/>
    <p:sldId id="271" r:id="rId15"/>
    <p:sldId id="272" r:id="rId16"/>
    <p:sldId id="285" r:id="rId17"/>
    <p:sldId id="273" r:id="rId18"/>
    <p:sldId id="274" r:id="rId19"/>
    <p:sldId id="275" r:id="rId20"/>
    <p:sldId id="283" r:id="rId21"/>
    <p:sldId id="294" r:id="rId22"/>
    <p:sldId id="295" r:id="rId23"/>
    <p:sldId id="284" r:id="rId24"/>
    <p:sldId id="293" r:id="rId25"/>
    <p:sldId id="276" r:id="rId26"/>
    <p:sldId id="286" r:id="rId27"/>
    <p:sldId id="296" r:id="rId28"/>
    <p:sldId id="280" r:id="rId29"/>
    <p:sldId id="291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CC"/>
    <a:srgbClr val="33CC33"/>
    <a:srgbClr val="6600CC"/>
    <a:srgbClr val="CC0000"/>
    <a:srgbClr val="6600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60"/>
  </p:normalViewPr>
  <p:slideViewPr>
    <p:cSldViewPr>
      <p:cViewPr>
        <p:scale>
          <a:sx n="90" d="100"/>
          <a:sy n="90" d="100"/>
        </p:scale>
        <p:origin x="-42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1A3A-5A55-4EE7-8118-45FFD4696E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2C22-BD61-4BAC-B23B-9C0BF4A8F7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02B2B-7C10-43F2-B5A0-66B6406838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B307-7B93-45F9-85E8-550E3B52A6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4C96-752F-4608-8D33-E86F18864C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68E1-518C-4751-9D23-E5F5565564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D363-05DF-4009-87C5-EA21C668B5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EB086-1545-4D65-A3F6-BA8C569305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82EFB-66ED-431B-B208-DC85C003D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7070-0134-4784-9DF9-405A0AA9E4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D022-7912-49FD-8B50-3289E42CC6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82EB-E607-47A8-901C-7117ECBC2E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8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8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8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8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8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8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1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4247116-65D6-4B9C-A701-EB9A8E4B81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&#243;filo\Desktop\PRES-FSA-15marzo10\Ppt2003\Ppt2003manual\Contam&#237;name.mp3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oracionaunapat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79388"/>
            <a:ext cx="8853487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:\Presentación FSA\fotosinmigracion\Diapositiv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858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0" y="1000125"/>
            <a:ext cx="3829050" cy="1296988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3ª</a:t>
            </a:r>
            <a:r>
              <a:rPr lang="es-ES" dirty="0" smtClean="0">
                <a:solidFill>
                  <a:schemeClr val="tx1"/>
                </a:solidFill>
              </a:rPr>
              <a:t>    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convivencia intercultural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42938" y="3143250"/>
            <a:ext cx="4643437" cy="22145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Aprender a vivir en una nueva sociedad más plural, respetuosa y enriquecida humanamente con las diferencias</a:t>
            </a:r>
            <a:r>
              <a:rPr lang="es-ES" dirty="0"/>
              <a:t>. 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6" name="5 Preparación"/>
          <p:cNvSpPr/>
          <p:nvPr/>
        </p:nvSpPr>
        <p:spPr>
          <a:xfrm>
            <a:off x="5500688" y="4143375"/>
            <a:ext cx="3286125" cy="2071688"/>
          </a:xfrm>
          <a:prstGeom prst="flowChartPreparat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Inventar nuevas y positivas maneras de vernos y de</a:t>
            </a:r>
          </a:p>
          <a:p>
            <a:pPr algn="ctr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relacionarnos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  <p:bldP spid="5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292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ACCIÓN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5000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ES" b="1" dirty="0" smtClean="0">
                <a:solidFill>
                  <a:srgbClr val="CC3300"/>
                </a:solidFill>
              </a:rPr>
              <a:t>La acción de SEVILLA ACOGE pretende contribuir a un cambio social: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rgbClr val="660066"/>
                </a:solidFill>
              </a:rPr>
              <a:t>Acogiendo a las personas inmigrantes.</a:t>
            </a:r>
          </a:p>
          <a:p>
            <a:pPr eaLnBrk="1" hangingPunct="1">
              <a:defRPr/>
            </a:pPr>
            <a:r>
              <a:rPr lang="es-ES" b="1" dirty="0" smtClean="0"/>
              <a:t>Respetando su identidad cultural.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rgbClr val="660066"/>
                </a:solidFill>
              </a:rPr>
              <a:t>Promoviendo la igualdad de derechos.</a:t>
            </a:r>
          </a:p>
          <a:p>
            <a:pPr eaLnBrk="1" hangingPunct="1">
              <a:defRPr/>
            </a:pPr>
            <a:r>
              <a:rPr lang="es-ES" b="1" dirty="0" smtClean="0"/>
              <a:t>Sensibilizando a la sociedad sobre la nueva realidad multicultural.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rgbClr val="660066"/>
                </a:solidFill>
              </a:rPr>
              <a:t>Creando vínculos de integración y buena vecindad entre inmigrantes y españoles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Diagram 4"/>
          <p:cNvGraphicFramePr>
            <a:graphicFrameLocks/>
          </p:cNvGraphicFramePr>
          <p:nvPr>
            <p:ph sz="half" idx="1"/>
          </p:nvPr>
        </p:nvGraphicFramePr>
        <p:xfrm>
          <a:off x="1835150" y="954088"/>
          <a:ext cx="6356350" cy="59039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55650" y="404813"/>
            <a:ext cx="63166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3200" b="1">
                <a:latin typeface="Barmeno Regular" pitchFamily="34" charset="0"/>
              </a:rPr>
              <a:t>PROGRAMAS Y ACCIONES DE SEVILLA ACOGE</a:t>
            </a:r>
          </a:p>
        </p:txBody>
      </p:sp>
      <p:sp>
        <p:nvSpPr>
          <p:cNvPr id="1043" name="Text Box 22"/>
          <p:cNvSpPr txBox="1">
            <a:spLocks noChangeArrowheads="1"/>
          </p:cNvSpPr>
          <p:nvPr/>
        </p:nvSpPr>
        <p:spPr bwMode="auto">
          <a:xfrm>
            <a:off x="5992813" y="5543550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Barmeno Regular" pitchFamily="34" charset="0"/>
              </a:rPr>
              <a:t>COMUNICACIÓN Y</a:t>
            </a:r>
          </a:p>
          <a:p>
            <a:r>
              <a:rPr lang="es-ES">
                <a:latin typeface="Barmeno Regular" pitchFamily="34" charset="0"/>
              </a:rPr>
              <a:t>SENSIBILIZACIÓN</a:t>
            </a:r>
          </a:p>
        </p:txBody>
      </p:sp>
      <p:sp>
        <p:nvSpPr>
          <p:cNvPr id="1044" name="Text Box 23"/>
          <p:cNvSpPr txBox="1">
            <a:spLocks noChangeArrowheads="1"/>
          </p:cNvSpPr>
          <p:nvPr/>
        </p:nvSpPr>
        <p:spPr bwMode="auto">
          <a:xfrm>
            <a:off x="6948488" y="3143250"/>
            <a:ext cx="175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Barmeno Regular" pitchFamily="34" charset="0"/>
              </a:rPr>
              <a:t>VOLUNTARIADO</a:t>
            </a:r>
          </a:p>
        </p:txBody>
      </p:sp>
      <p:pic>
        <p:nvPicPr>
          <p:cNvPr id="1045" name="Picture 24" descr="logofsafondotrans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997200"/>
            <a:ext cx="20621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428625" y="3214688"/>
            <a:ext cx="218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Barmeno Regular" pitchFamily="34" charset="0"/>
              </a:rPr>
              <a:t>ADMINISTRACIÓN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subSp spid="_x0000_s102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subSp spid="_x0000_s102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subSp spid="_x0000_s103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subSp spid="_x0000_s103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subSp spid="_x0000_s103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subSp spid="_x0000_s103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subSp spid="_x0000_s103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>
                                            <p:subSp spid="_x0000_s103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subSp spid="_x0000_s103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0">
                                            <p:subSp spid="_x0000_s103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subSp spid="_x0000_s104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0">
                                            <p:subSp spid="_x0000_s104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100" grpId="0" bld="cw"/>
      <p:bldP spid="4116" grpId="0"/>
      <p:bldP spid="1043" grpId="0"/>
      <p:bldP spid="104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4 Imagen" descr="pateraenplay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858250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Servicio de acogida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00125"/>
            <a:ext cx="8229600" cy="3178175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Trabajo social: acogida, información y orientación general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Gestión e intermediación en la búsqueda de vivienda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Apoyo psicosocial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Centro de Acogida Humanitaria para Familias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Centro de Acogida de Emergencia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Microcréditos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loslunesals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70199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4000500" cy="65405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Servicio laboral</a:t>
            </a:r>
          </a:p>
        </p:txBody>
      </p:sp>
      <p:sp>
        <p:nvSpPr>
          <p:cNvPr id="16388" name="4 Rectángulo"/>
          <p:cNvSpPr>
            <a:spLocks noChangeArrowheads="1"/>
          </p:cNvSpPr>
          <p:nvPr/>
        </p:nvSpPr>
        <p:spPr bwMode="auto">
          <a:xfrm>
            <a:off x="4572000" y="142875"/>
            <a:ext cx="4572000" cy="1077913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000066"/>
                </a:solidFill>
                <a:latin typeface="Arial" charset="0"/>
                <a:cs typeface="Arial" charset="0"/>
              </a:rPr>
              <a:t>1- Orientación laboral. “Andalucía Orienta”</a:t>
            </a:r>
          </a:p>
          <a:p>
            <a:r>
              <a:rPr lang="es-ES" sz="1600" b="1">
                <a:solidFill>
                  <a:srgbClr val="000066"/>
                </a:solidFill>
                <a:latin typeface="Arial" charset="0"/>
                <a:cs typeface="Arial" charset="0"/>
              </a:rPr>
              <a:t>2 - Prospección de empresas</a:t>
            </a:r>
          </a:p>
          <a:p>
            <a:r>
              <a:rPr lang="es-ES" sz="1600" b="1">
                <a:solidFill>
                  <a:srgbClr val="000066"/>
                </a:solidFill>
                <a:latin typeface="Arial" charset="0"/>
                <a:cs typeface="Arial" charset="0"/>
              </a:rPr>
              <a:t>3 - Servicio de Asesoría Jurídica</a:t>
            </a:r>
          </a:p>
          <a:p>
            <a:r>
              <a:rPr lang="es-ES" sz="1600" b="1">
                <a:solidFill>
                  <a:srgbClr val="000066"/>
                </a:solidFill>
                <a:latin typeface="Arial" charset="0"/>
                <a:cs typeface="Arial" charset="0"/>
              </a:rPr>
              <a:t>4 - Clases de Lengua Española para adultos</a:t>
            </a:r>
          </a:p>
        </p:txBody>
      </p:sp>
      <p:sp>
        <p:nvSpPr>
          <p:cNvPr id="16389" name="5 Rectángulo"/>
          <p:cNvSpPr>
            <a:spLocks noChangeArrowheads="1"/>
          </p:cNvSpPr>
          <p:nvPr/>
        </p:nvSpPr>
        <p:spPr bwMode="auto">
          <a:xfrm>
            <a:off x="4572000" y="5572125"/>
            <a:ext cx="4572000" cy="1077913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000066"/>
                </a:solidFill>
                <a:latin typeface="Arial" charset="0"/>
                <a:cs typeface="Arial" charset="0"/>
              </a:rPr>
              <a:t>5 - Club de Empleo: búsqueda de empleo a través de las nuevas tecnologías</a:t>
            </a:r>
          </a:p>
          <a:p>
            <a:r>
              <a:rPr lang="es-ES" sz="1600" b="1">
                <a:solidFill>
                  <a:srgbClr val="000066"/>
                </a:solidFill>
                <a:latin typeface="Arial" charset="0"/>
                <a:cs typeface="Arial" charset="0"/>
              </a:rPr>
              <a:t>6 - EPES: Experiencias Profesionales para el Empleo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N:\FSA\FOTOS\microcredi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Servicio de mediación intercultural   </a:t>
            </a:r>
            <a:r>
              <a:rPr lang="es-ES" dirty="0" smtClean="0">
                <a:solidFill>
                  <a:srgbClr val="FF0000"/>
                </a:solidFill>
              </a:rPr>
              <a:t>(M.I.)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928688"/>
            <a:ext cx="5643562" cy="2428875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el ámbito </a:t>
            </a:r>
            <a:r>
              <a:rPr lang="es-E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familiar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en el ámbito </a:t>
            </a:r>
            <a:r>
              <a:rPr lang="es-E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educativo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en el ámbito </a:t>
            </a:r>
            <a:r>
              <a:rPr lang="es-E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sanitario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en el ámbito </a:t>
            </a:r>
            <a:r>
              <a:rPr lang="es-E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laboral</a:t>
            </a:r>
          </a:p>
          <a:p>
            <a:pPr eaLnBrk="1" hangingPunct="1"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en el ámbito </a:t>
            </a:r>
            <a:r>
              <a:rPr lang="es-E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comunitario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429375" y="5000625"/>
            <a:ext cx="223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9600">
                <a:solidFill>
                  <a:srgbClr val="000066"/>
                </a:solidFill>
                <a:latin typeface="Arial" charset="0"/>
                <a:cs typeface="Arial" charset="0"/>
              </a:rPr>
              <a:t>M.I.</a:t>
            </a:r>
          </a:p>
        </p:txBody>
      </p:sp>
      <p:sp>
        <p:nvSpPr>
          <p:cNvPr id="17414" name="AutoShape 7" descr="http://webmail.arrakis.com/src/download.php?startMessage=1&amp;passed_id=16940&amp;mailbox=INBOX&amp;ent_id=2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4" grpId="0" autoUpdateAnimBg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Imagen" descr="Diapositiva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N:\FSA\FOTOS\Fotos SA\Foto Assalama\algamitas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6850"/>
            <a:ext cx="8786812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Servicio de jóvenes y menores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Casa de Acogida  de Menores no acompañados (“</a:t>
            </a:r>
            <a:r>
              <a:rPr lang="es-ES" sz="2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Assalama</a:t>
            </a: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”)</a:t>
            </a:r>
          </a:p>
          <a:p>
            <a:pPr eaLnBrk="1" hangingPunct="1">
              <a:defRPr/>
            </a:pP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Casa de Pre-Autonomía para Jóvenes (”</a:t>
            </a:r>
            <a:r>
              <a:rPr lang="es-ES" sz="2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Abaraka</a:t>
            </a: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”)</a:t>
            </a:r>
          </a:p>
          <a:p>
            <a:pPr eaLnBrk="1" hangingPunct="1">
              <a:defRPr/>
            </a:pP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Clases de Apoyo Escolar</a:t>
            </a:r>
          </a:p>
          <a:p>
            <a:pPr eaLnBrk="1" hangingPunct="1">
              <a:defRPr/>
            </a:pP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Actividades Educativas y de Ocio </a:t>
            </a:r>
          </a:p>
          <a:p>
            <a:pPr eaLnBrk="1" hangingPunct="1">
              <a:defRPr/>
            </a:pP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Actividades escolares de Sensibilización</a:t>
            </a:r>
          </a:p>
          <a:p>
            <a:pPr eaLnBrk="1" hangingPunct="1">
              <a:defRPr/>
            </a:pPr>
            <a:r>
              <a:rPr lang="es-E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Intercambio de Voluntariado Europeo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4 Imagen" descr="el cerezo 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6850"/>
            <a:ext cx="8858250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578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33CC"/>
                </a:solidFill>
              </a:rPr>
              <a:t>Servicio de formación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643314"/>
            <a:ext cx="4643470" cy="2857520"/>
          </a:xfrm>
          <a:gradFill>
            <a:gsLst>
              <a:gs pos="0">
                <a:srgbClr val="03D4A8">
                  <a:alpha val="7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Formación de Mediadores Interculturales</a:t>
            </a:r>
          </a:p>
          <a:p>
            <a:pPr eaLnBrk="1" hangingPunct="1"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Formación sobre Gestión de la Diversidad Cultural en empresas</a:t>
            </a:r>
          </a:p>
          <a:p>
            <a:pPr eaLnBrk="1" hangingPunct="1"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Formación de Educadores Sociales</a:t>
            </a:r>
          </a:p>
          <a:p>
            <a:pPr eaLnBrk="1" hangingPunct="1"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Formación del Voluntariado</a:t>
            </a:r>
          </a:p>
          <a:p>
            <a:pPr eaLnBrk="1" hangingPunct="1"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Cursos de Formación Intercultural para Profesores y Agentes Sociales</a:t>
            </a:r>
          </a:p>
          <a:p>
            <a:pPr eaLnBrk="1" hangingPunct="1"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Investigaciones y  publicaciones</a:t>
            </a:r>
            <a:endParaRPr lang="es-ES" dirty="0" smtClean="0"/>
          </a:p>
        </p:txBody>
      </p:sp>
      <p:pic>
        <p:nvPicPr>
          <p:cNvPr id="20487" name="Picture 4" descr="N:\FSA\FOTOS\Fotos SA\fotos 2009\reunion 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2930188"/>
            <a:ext cx="20974050" cy="157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:\FSA\FOTOS\Fotos SA\fotos viaje esteban y omar\P101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643938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8" y="357188"/>
            <a:ext cx="3857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0000"/>
                </a:solidFill>
              </a:rPr>
              <a:t>Servicio de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 codesarrollo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6858000" y="5643563"/>
            <a:ext cx="1966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>
                <a:latin typeface="Arial" charset="0"/>
                <a:cs typeface="Arial" charset="0"/>
              </a:rPr>
              <a:t>Proyectos de </a:t>
            </a:r>
          </a:p>
          <a:p>
            <a:r>
              <a:rPr lang="es-ES" b="1">
                <a:latin typeface="Arial" charset="0"/>
                <a:cs typeface="Arial" charset="0"/>
              </a:rPr>
              <a:t>Educación para </a:t>
            </a:r>
          </a:p>
          <a:p>
            <a:r>
              <a:rPr lang="es-ES" b="1">
                <a:latin typeface="Arial" charset="0"/>
                <a:cs typeface="Arial" charset="0"/>
              </a:rPr>
              <a:t>el Desarrollo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000125" y="5286375"/>
            <a:ext cx="1724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Proyectos de </a:t>
            </a:r>
          </a:p>
          <a:p>
            <a:r>
              <a:rPr lang="es-ES" b="1" i="1">
                <a:latin typeface="Arial" charset="0"/>
                <a:cs typeface="Arial" charset="0"/>
              </a:rPr>
              <a:t>Colaboración </a:t>
            </a:r>
          </a:p>
          <a:p>
            <a:r>
              <a:rPr lang="es-ES" b="1" i="1">
                <a:latin typeface="Arial" charset="0"/>
                <a:cs typeface="Arial" charset="0"/>
              </a:rPr>
              <a:t>al Desarrollo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2875" y="142875"/>
            <a:ext cx="2786063" cy="6572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84438" y="1412875"/>
            <a:ext cx="6659562" cy="2232025"/>
          </a:xfrm>
        </p:spPr>
        <p:txBody>
          <a:bodyPr/>
          <a:lstStyle/>
          <a:p>
            <a:pPr eaLnBrk="1" hangingPunct="1">
              <a:defRPr/>
            </a:pPr>
            <a:r>
              <a:rPr lang="es-ES" sz="8000" b="0" dirty="0" smtClean="0">
                <a:solidFill>
                  <a:schemeClr val="tx1"/>
                </a:solidFill>
                <a:latin typeface="Cooper Black" pitchFamily="18" charset="0"/>
              </a:rPr>
              <a:t>Fundación</a:t>
            </a:r>
            <a:br>
              <a:rPr lang="es-ES" sz="8000" b="0" dirty="0" smtClean="0">
                <a:solidFill>
                  <a:schemeClr val="tx1"/>
                </a:solidFill>
                <a:latin typeface="Cooper Black" pitchFamily="18" charset="0"/>
              </a:rPr>
            </a:br>
            <a:r>
              <a:rPr lang="es-ES" sz="8000" b="0" dirty="0" smtClean="0">
                <a:solidFill>
                  <a:schemeClr val="tx1"/>
                </a:solidFill>
                <a:latin typeface="Cooper Black" pitchFamily="18" charset="0"/>
              </a:rPr>
              <a:t>Sevilla Acoge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2938" y="4143375"/>
            <a:ext cx="6030912" cy="1150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chemeClr val="hlink"/>
                </a:solidFill>
                <a:latin typeface="Vivaldi" pitchFamily="66" charset="0"/>
              </a:rPr>
              <a:t>“</a:t>
            </a:r>
            <a:r>
              <a:rPr lang="es-ES" sz="6000" b="1" dirty="0" smtClean="0">
                <a:solidFill>
                  <a:schemeClr val="hlink"/>
                </a:solidFill>
                <a:latin typeface="Vivaldi" pitchFamily="66" charset="0"/>
              </a:rPr>
              <a:t>Unir sin confundir, distinguir sin separar”</a:t>
            </a:r>
          </a:p>
        </p:txBody>
      </p:sp>
      <p:pic>
        <p:nvPicPr>
          <p:cNvPr id="10245" name="Picture 5" descr="logofundaciónS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363" y="333375"/>
            <a:ext cx="25717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N:\FSA\FOTOS\Fotos SA\para Patri\IMG_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COMUNICACIÓN Y SENSIBILIZACIÓN</a:t>
            </a:r>
            <a:endParaRPr lang="es-E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6182" y="2071678"/>
            <a:ext cx="4257676" cy="1614486"/>
          </a:xfrm>
          <a:gradFill>
            <a:gsLst>
              <a:gs pos="0">
                <a:srgbClr val="03D4A8">
                  <a:alpha val="7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es-ES" sz="2400" b="1" dirty="0" smtClean="0"/>
              <a:t>Servicio de comunicación interna y externa</a:t>
            </a:r>
          </a:p>
          <a:p>
            <a:pPr>
              <a:defRPr/>
            </a:pPr>
            <a:r>
              <a:rPr lang="es-ES" sz="2400" b="1" dirty="0" smtClean="0"/>
              <a:t>Acciones de sensibilización social y denuncia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CuadroTexto"/>
          <p:cNvSpPr txBox="1">
            <a:spLocks noChangeArrowheads="1"/>
          </p:cNvSpPr>
          <p:nvPr/>
        </p:nvSpPr>
        <p:spPr bwMode="auto">
          <a:xfrm>
            <a:off x="1857375" y="214313"/>
            <a:ext cx="689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Arial" charset="0"/>
                <a:cs typeface="Arial" charset="0"/>
              </a:rPr>
              <a:t>DEPARTAMENTO DE ADMINISTRACIÓN</a:t>
            </a:r>
          </a:p>
        </p:txBody>
      </p:sp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285750" y="714375"/>
            <a:ext cx="70516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Arial" charset="0"/>
                <a:cs typeface="Arial" charset="0"/>
              </a:rPr>
              <a:t>Su labor principal es que la gestión administrativa,</a:t>
            </a:r>
          </a:p>
          <a:p>
            <a:r>
              <a:rPr lang="es-ES" sz="2400" dirty="0">
                <a:latin typeface="Arial" charset="0"/>
                <a:cs typeface="Arial" charset="0"/>
              </a:rPr>
              <a:t> económica  y financiera sea </a:t>
            </a:r>
          </a:p>
          <a:p>
            <a:pPr lvl="2">
              <a:buFont typeface="Arial" charset="0"/>
              <a:buChar char="•"/>
            </a:pPr>
            <a:r>
              <a:rPr lang="es-ES" sz="2400" dirty="0">
                <a:latin typeface="Arial" charset="0"/>
                <a:cs typeface="Arial" charset="0"/>
              </a:rPr>
              <a:t>   accesible, </a:t>
            </a:r>
          </a:p>
          <a:p>
            <a:pPr lvl="2">
              <a:buFont typeface="Arial" charset="0"/>
              <a:buChar char="•"/>
            </a:pPr>
            <a:r>
              <a:rPr lang="es-ES" sz="2400">
                <a:latin typeface="Arial" charset="0"/>
                <a:cs typeface="Arial" charset="0"/>
              </a:rPr>
              <a:t>   certera y </a:t>
            </a:r>
          </a:p>
          <a:p>
            <a:pPr lvl="2">
              <a:buFont typeface="Arial" charset="0"/>
              <a:buChar char="•"/>
            </a:pPr>
            <a:r>
              <a:rPr lang="es-ES" sz="2400" dirty="0">
                <a:latin typeface="Arial" charset="0"/>
                <a:cs typeface="Arial" charset="0"/>
              </a:rPr>
              <a:t>   confiable.</a:t>
            </a:r>
          </a:p>
        </p:txBody>
      </p:sp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214313" y="5857875"/>
            <a:ext cx="802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>
                <a:latin typeface="Arial" charset="0"/>
                <a:cs typeface="Arial" charset="0"/>
              </a:rPr>
              <a:t>La transparencia en la gestión es un criterio fundamental </a:t>
            </a:r>
          </a:p>
          <a:p>
            <a:pPr algn="ctr"/>
            <a:r>
              <a:rPr lang="es-ES" sz="2400">
                <a:latin typeface="Arial" charset="0"/>
                <a:cs typeface="Arial" charset="0"/>
              </a:rPr>
              <a:t>que rige todas las acciones de la Entidad</a:t>
            </a:r>
          </a:p>
        </p:txBody>
      </p:sp>
      <p:pic>
        <p:nvPicPr>
          <p:cNvPr id="23557" name="Picture 6" descr="N:\FSA\FOTOS\fotosadministracion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86235">
            <a:off x="220663" y="2886075"/>
            <a:ext cx="34353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N:\FSA\FOTOS\fotosadministracion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357563"/>
            <a:ext cx="30527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N:\FSA\FOTOS\fotosadministracion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8693">
            <a:off x="4706938" y="1512888"/>
            <a:ext cx="32861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:\FSA\FOTOS\Fotos SA\Fotos del cerezo\el cerezo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1 CuadroTexto"/>
          <p:cNvSpPr txBox="1">
            <a:spLocks noChangeArrowheads="1"/>
          </p:cNvSpPr>
          <p:nvPr/>
        </p:nvSpPr>
        <p:spPr bwMode="auto">
          <a:xfrm>
            <a:off x="428625" y="428625"/>
            <a:ext cx="6429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latin typeface="Arial" charset="0"/>
                <a:cs typeface="Arial" charset="0"/>
              </a:rPr>
              <a:t>CENTRO DE ACCIÓN COMUNITARIA</a:t>
            </a:r>
          </a:p>
          <a:p>
            <a:r>
              <a:rPr lang="es-ES" sz="2800">
                <a:latin typeface="Arial" charset="0"/>
                <a:cs typeface="Arial" charset="0"/>
              </a:rPr>
              <a:t>                 Barriada “El Cerezo”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715125" y="1928813"/>
            <a:ext cx="21431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s-ES" sz="2000" b="1">
                <a:latin typeface="Arial" charset="0"/>
                <a:ea typeface="Times New Roman" pitchFamily="18" charset="0"/>
                <a:cs typeface="Arial" charset="0"/>
              </a:rPr>
              <a:t> Mediación comunitaria y vecinal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s-ES" sz="2000" b="1">
                <a:latin typeface="Arial" charset="0"/>
                <a:ea typeface="Times New Roman" pitchFamily="18" charset="0"/>
                <a:cs typeface="Arial" charset="0"/>
              </a:rPr>
              <a:t> Talleres de Tiempo Libre para Jóvenes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s-ES" sz="2000" b="1">
                <a:latin typeface="Arial" charset="0"/>
                <a:ea typeface="Times New Roman" pitchFamily="18" charset="0"/>
                <a:cs typeface="Arial" charset="0"/>
              </a:rPr>
              <a:t> Promoción de la participación ciudadana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s-ES" sz="2000" b="1">
                <a:latin typeface="Arial" charset="0"/>
                <a:ea typeface="Times New Roman" pitchFamily="18" charset="0"/>
                <a:cs typeface="Arial" charset="0"/>
              </a:rPr>
              <a:t> Trabajo en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VOLUNTARIADO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57313"/>
            <a:ext cx="3757613" cy="3429000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Acogida </a:t>
            </a:r>
          </a:p>
          <a:p>
            <a:pPr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Formación</a:t>
            </a:r>
          </a:p>
          <a:p>
            <a:pPr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Seguimiento</a:t>
            </a:r>
          </a:p>
          <a:p>
            <a:pPr>
              <a:buFontTx/>
              <a:buNone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 del voluntariado que colabora en los distintos programas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N:\proy-cd-voluntariado\borradorcdvoluntariado\imagenesapoyo\estadocivilvolunt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071813"/>
            <a:ext cx="51911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:\FSA\Presentación FSA\planosevill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42875" y="1071563"/>
            <a:ext cx="472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Arial" charset="0"/>
                <a:cs typeface="Arial" charset="0"/>
              </a:rPr>
              <a:t>¿</a:t>
            </a:r>
            <a:r>
              <a:rPr lang="es-ES" sz="3600" b="1">
                <a:solidFill>
                  <a:srgbClr val="000066"/>
                </a:solidFill>
                <a:latin typeface="Arial" charset="0"/>
                <a:cs typeface="Arial" charset="0"/>
              </a:rPr>
              <a:t>¿Dónde estamos?</a:t>
            </a:r>
            <a:r>
              <a:rPr lang="es-ES" sz="360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" name="3 Anillo"/>
          <p:cNvSpPr/>
          <p:nvPr/>
        </p:nvSpPr>
        <p:spPr>
          <a:xfrm>
            <a:off x="3214688" y="3000375"/>
            <a:ext cx="214312" cy="2143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Anillo"/>
          <p:cNvSpPr/>
          <p:nvPr/>
        </p:nvSpPr>
        <p:spPr>
          <a:xfrm>
            <a:off x="500063" y="2928938"/>
            <a:ext cx="214312" cy="2143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Anillo"/>
          <p:cNvSpPr/>
          <p:nvPr/>
        </p:nvSpPr>
        <p:spPr>
          <a:xfrm>
            <a:off x="7929563" y="4286250"/>
            <a:ext cx="214312" cy="2143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Anillo"/>
          <p:cNvSpPr/>
          <p:nvPr/>
        </p:nvSpPr>
        <p:spPr>
          <a:xfrm>
            <a:off x="6072188" y="285750"/>
            <a:ext cx="214312" cy="2143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Anillo"/>
          <p:cNvSpPr/>
          <p:nvPr/>
        </p:nvSpPr>
        <p:spPr>
          <a:xfrm>
            <a:off x="7215188" y="4143375"/>
            <a:ext cx="214312" cy="2143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Anillo"/>
          <p:cNvSpPr/>
          <p:nvPr/>
        </p:nvSpPr>
        <p:spPr>
          <a:xfrm>
            <a:off x="6715125" y="285750"/>
            <a:ext cx="214313" cy="2143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Anillo"/>
          <p:cNvSpPr/>
          <p:nvPr/>
        </p:nvSpPr>
        <p:spPr>
          <a:xfrm>
            <a:off x="7429500" y="3714750"/>
            <a:ext cx="214313" cy="2143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>
            <a:off x="5500688" y="1214438"/>
            <a:ext cx="214312" cy="2143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643438" y="928688"/>
            <a:ext cx="12303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Centro  de 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Acción 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Comunitaria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357563" y="2928938"/>
            <a:ext cx="159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0066"/>
                </a:solidFill>
                <a:latin typeface="Arial" charset="0"/>
                <a:cs typeface="Arial" charset="0"/>
              </a:rPr>
              <a:t>Sede Central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14313" y="2214563"/>
            <a:ext cx="171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Centro de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Acogida Humanitaria</a:t>
            </a:r>
          </a:p>
          <a:p>
            <a:endParaRPr lang="es-ES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6286500" y="4071938"/>
            <a:ext cx="110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Centro de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Formación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500813" y="3214688"/>
            <a:ext cx="11477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Centro de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Acogida de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Menores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7358063" y="4429125"/>
            <a:ext cx="12017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Centro de 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Acogida de 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Emergencia</a:t>
            </a:r>
          </a:p>
        </p:txBody>
      </p:sp>
      <p:sp>
        <p:nvSpPr>
          <p:cNvPr id="26642" name="17 CuadroTexto"/>
          <p:cNvSpPr txBox="1">
            <a:spLocks noChangeArrowheads="1"/>
          </p:cNvSpPr>
          <p:nvPr/>
        </p:nvSpPr>
        <p:spPr bwMode="auto">
          <a:xfrm>
            <a:off x="7500938" y="4643438"/>
            <a:ext cx="7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5143500" y="285750"/>
            <a:ext cx="1201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Centro de 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Acogida de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Emergencia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7000875" y="214313"/>
            <a:ext cx="1379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Centro de 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Preautonomía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para Jóvenes</a:t>
            </a:r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929188"/>
            <a:ext cx="2438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1428750" y="5286375"/>
            <a:ext cx="1285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Hmamiouich</a:t>
            </a:r>
          </a:p>
          <a:p>
            <a:r>
              <a:rPr lang="es-ES" sz="1400" b="1">
                <a:solidFill>
                  <a:srgbClr val="000066"/>
                </a:solidFill>
                <a:latin typeface="Arial" charset="0"/>
                <a:cs typeface="Arial" charset="0"/>
              </a:rPr>
              <a:t>Proyecto de Codesarrollo</a:t>
            </a:r>
          </a:p>
        </p:txBody>
      </p:sp>
      <p:sp>
        <p:nvSpPr>
          <p:cNvPr id="23" name="22 Anillo"/>
          <p:cNvSpPr/>
          <p:nvPr/>
        </p:nvSpPr>
        <p:spPr>
          <a:xfrm>
            <a:off x="1143000" y="6429375"/>
            <a:ext cx="214313" cy="2143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2" grpId="0"/>
      <p:bldP spid="2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¿Cómo colaborar?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313" y="2214563"/>
            <a:ext cx="4286250" cy="714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dirty="0" smtClean="0"/>
              <a:t>APOYO ECONÓMICO</a:t>
            </a:r>
          </a:p>
          <a:p>
            <a:pPr eaLnBrk="1" hangingPunct="1">
              <a:buFontTx/>
              <a:buNone/>
              <a:defRPr/>
            </a:pPr>
            <a:endParaRPr lang="es-ES" dirty="0" smtClean="0"/>
          </a:p>
        </p:txBody>
      </p:sp>
      <p:pic>
        <p:nvPicPr>
          <p:cNvPr id="27652" name="3 Imagen" descr="manosvoluntariado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335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4 Imagen" descr="manosvoluntariado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14625"/>
            <a:ext cx="20335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14500" y="1428750"/>
            <a:ext cx="20558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UNA FORMA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286000" y="3000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b="1">
                <a:latin typeface="Arial" charset="0"/>
                <a:cs typeface="Arial" charset="0"/>
              </a:rPr>
              <a:t>Haciéndose “miembro colaborador”</a:t>
            </a:r>
          </a:p>
          <a:p>
            <a:pPr lvl="1"/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429000" y="400050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b="1">
                <a:latin typeface="Arial" charset="0"/>
                <a:cs typeface="Arial" charset="0"/>
              </a:rPr>
              <a:t>Donativos particulares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214563" y="5000625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b="1">
                <a:latin typeface="Arial" charset="0"/>
                <a:cs typeface="Arial" charset="0"/>
              </a:rPr>
              <a:t>Donativos de empresas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857500" y="4500563"/>
            <a:ext cx="319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s-ES" b="1">
                <a:latin typeface="Arial" charset="0"/>
                <a:cs typeface="Arial" charset="0"/>
              </a:rPr>
              <a:t>Subvenciones oficiales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714625" y="35004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b="1">
                <a:latin typeface="Arial" charset="0"/>
                <a:cs typeface="Arial" charset="0"/>
              </a:rPr>
              <a:t>Ayuda de entidades privadas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6" grpId="0"/>
      <p:bldP spid="6" grpId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3 Marcador de contenido" descr="grupovoluntariadocirc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"/>
            <a:ext cx="8786812" cy="65722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0438" y="214313"/>
            <a:ext cx="5357812" cy="582612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rgbClr val="6600CC"/>
                </a:solidFill>
              </a:rPr>
              <a:t>VOLUNTARIADO</a:t>
            </a:r>
            <a:endParaRPr lang="es-ES" dirty="0">
              <a:solidFill>
                <a:srgbClr val="6600CC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286000" y="2828925"/>
            <a:ext cx="5000625" cy="1938338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6600CC"/>
                </a:solidFill>
                <a:latin typeface="Arial" charset="0"/>
                <a:cs typeface="Arial" charset="0"/>
              </a:rPr>
              <a:t>COLABORANDO</a:t>
            </a:r>
          </a:p>
          <a:p>
            <a:pPr lvl="1">
              <a:buFont typeface="Arial" charset="0"/>
              <a:buChar char="•"/>
            </a:pPr>
            <a:r>
              <a:rPr lang="es-ES" sz="2400" b="1">
                <a:solidFill>
                  <a:srgbClr val="6600CC"/>
                </a:solidFill>
                <a:latin typeface="Arial" charset="0"/>
                <a:cs typeface="Arial" charset="0"/>
              </a:rPr>
              <a:t> en alguno de los programas</a:t>
            </a:r>
          </a:p>
          <a:p>
            <a:pPr lvl="1">
              <a:buFont typeface="Arial" charset="0"/>
              <a:buChar char="•"/>
            </a:pPr>
            <a:r>
              <a:rPr lang="es-ES" sz="2400" b="1">
                <a:solidFill>
                  <a:srgbClr val="6600CC"/>
                </a:solidFill>
                <a:latin typeface="Arial" charset="0"/>
                <a:cs typeface="Arial" charset="0"/>
              </a:rPr>
              <a:t> en servicios de apoyo al funcionamiento de la Fundación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28625" y="285750"/>
            <a:ext cx="225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6600CC"/>
                </a:solidFill>
                <a:latin typeface="Arial" charset="0"/>
                <a:cs typeface="Arial" charset="0"/>
              </a:rPr>
              <a:t>OTRA FORMA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En unas de sus últimas reuniones de trabajo Reyes nos dejó este recuerdo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14500"/>
            <a:ext cx="5257800" cy="449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Tenemos que cultivar estos VALORES: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•        </a:t>
            </a:r>
            <a:r>
              <a:rPr lang="es-ES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ACOGIDA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 No sólo de las personas inmigrantes, sino también entre quienes están en la Fundación.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•        </a:t>
            </a:r>
            <a:r>
              <a:rPr lang="es-ES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MEDIACIÓN-DIÁLOGO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 No sólo con las personas de fuera, sino también en los equipos de trabajo de Sevilla Acoge.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•        </a:t>
            </a:r>
            <a:r>
              <a:rPr lang="es-ES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COHERENCIA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 Yo hago primero lo que luego pido a los demás.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29700" name="Picture 4" descr="foto_reyes_memoria_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928938"/>
            <a:ext cx="28717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74638"/>
            <a:ext cx="4929187" cy="725487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PARA CONTACTAR</a:t>
            </a:r>
          </a:p>
        </p:txBody>
      </p:sp>
      <p:sp>
        <p:nvSpPr>
          <p:cNvPr id="30723" name="5 Rectángulo"/>
          <p:cNvSpPr>
            <a:spLocks noChangeArrowheads="1"/>
          </p:cNvSpPr>
          <p:nvPr/>
        </p:nvSpPr>
        <p:spPr bwMode="auto">
          <a:xfrm>
            <a:off x="500063" y="1000125"/>
            <a:ext cx="3633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Arial" charset="0"/>
                <a:cs typeface="Arial" charset="0"/>
              </a:rPr>
              <a:t>WEB  http://www.sevillaacoge.org</a:t>
            </a:r>
          </a:p>
        </p:txBody>
      </p:sp>
      <p:pic>
        <p:nvPicPr>
          <p:cNvPr id="7" name="Picture 6" descr="N:\FSA\Presentación FSA\comunicac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143000"/>
            <a:ext cx="40005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8 Rectángulo"/>
          <p:cNvSpPr>
            <a:spLocks noChangeArrowheads="1"/>
          </p:cNvSpPr>
          <p:nvPr/>
        </p:nvSpPr>
        <p:spPr bwMode="auto">
          <a:xfrm>
            <a:off x="4857750" y="1071563"/>
            <a:ext cx="383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Arial" charset="0"/>
                <a:cs typeface="Arial" charset="0"/>
              </a:rPr>
              <a:t>EMAIL   contacto@sevillaacoge.org</a:t>
            </a:r>
          </a:p>
        </p:txBody>
      </p:sp>
      <p:sp>
        <p:nvSpPr>
          <p:cNvPr id="30726" name="9 Rectángulo"/>
          <p:cNvSpPr>
            <a:spLocks noChangeArrowheads="1"/>
          </p:cNvSpPr>
          <p:nvPr/>
        </p:nvSpPr>
        <p:spPr bwMode="auto">
          <a:xfrm>
            <a:off x="3786188" y="4786313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>
                <a:latin typeface="Arial" charset="0"/>
                <a:cs typeface="Arial" charset="0"/>
              </a:rPr>
              <a:t>Sede central “Sevilla Acoge”  Avda. Cristo de la Expiración, s/n (Bajos del Puente del Cachorro) 41001 SEVILLA  </a:t>
            </a:r>
          </a:p>
          <a:p>
            <a:pPr lvl="1"/>
            <a:r>
              <a:rPr lang="es-ES" sz="2000">
                <a:latin typeface="Arial" charset="0"/>
                <a:cs typeface="Arial" charset="0"/>
              </a:rPr>
              <a:t>Tel. 954 902 960</a:t>
            </a:r>
          </a:p>
        </p:txBody>
      </p:sp>
      <p:sp>
        <p:nvSpPr>
          <p:cNvPr id="30727" name="10 Rectángulo"/>
          <p:cNvSpPr>
            <a:spLocks noChangeArrowheads="1"/>
          </p:cNvSpPr>
          <p:nvPr/>
        </p:nvSpPr>
        <p:spPr bwMode="auto">
          <a:xfrm>
            <a:off x="142875" y="3857625"/>
            <a:ext cx="3071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Arial" charset="0"/>
                <a:cs typeface="Arial" charset="0"/>
              </a:rPr>
              <a:t>Centro “Las dos orillas” </a:t>
            </a:r>
          </a:p>
          <a:p>
            <a:r>
              <a:rPr lang="es-ES" sz="2000">
                <a:latin typeface="Arial" charset="0"/>
                <a:cs typeface="Arial" charset="0"/>
              </a:rPr>
              <a:t>C /Aragón – 5 </a:t>
            </a:r>
          </a:p>
          <a:p>
            <a:r>
              <a:rPr lang="es-ES" sz="2000">
                <a:latin typeface="Arial" charset="0"/>
                <a:cs typeface="Arial" charset="0"/>
              </a:rPr>
              <a:t> (Cerro del Águila)  41006 SEVILLA  </a:t>
            </a:r>
          </a:p>
          <a:p>
            <a:r>
              <a:rPr lang="es-ES" sz="2000">
                <a:latin typeface="Arial" charset="0"/>
                <a:cs typeface="Arial" charset="0"/>
              </a:rPr>
              <a:t>Tel. 954 908 138</a:t>
            </a:r>
          </a:p>
        </p:txBody>
      </p:sp>
      <p:pic>
        <p:nvPicPr>
          <p:cNvPr id="12" name="Picture 5" descr="logofundación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286000"/>
            <a:ext cx="15414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Imagen" descr="tocandoypas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92016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14313" y="214313"/>
            <a:ext cx="3500437" cy="56324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Cuéntame el cuento del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árbol dátil de los desiertos,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las mezquitas, de tus abuelos.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Dame los ritmos de las </a:t>
            </a:r>
            <a:r>
              <a:rPr lang="es-E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darbukas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los secretos que hay en los libros que yo no leo. </a:t>
            </a:r>
          </a:p>
          <a:p>
            <a:pPr>
              <a:defRPr/>
            </a:pPr>
            <a:endParaRPr lang="es-E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Contamíname, pero no con el humo que asfixia el aire.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Ven, pero sí con tus ojos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con tus bailes.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Ven, pero no con la rabia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los malos sueños.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Ven, pero sí con los labios </a:t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anuncian besos. </a:t>
            </a: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s-ES" b="1" dirty="0">
                <a:solidFill>
                  <a:schemeClr val="bg1">
                    <a:lumMod val="75000"/>
                  </a:schemeClr>
                </a:solidFill>
              </a:rPr>
            </a:br>
            <a:endParaRPr lang="es-E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amína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Barmeno Regular" pitchFamily="34" charset="0"/>
              </a:rPr>
              <a:t>Fundación Sevilla Acoge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88" y="1285875"/>
            <a:ext cx="5715000" cy="4286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b="1" dirty="0" smtClean="0">
                <a:latin typeface="Barmeno Regular" pitchFamily="34" charset="0"/>
              </a:rPr>
              <a:t>Reyes García de Castro: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b="1" i="1" dirty="0" smtClean="0">
              <a:latin typeface="Barmeno Regular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b="1" i="1" dirty="0" smtClean="0">
                <a:solidFill>
                  <a:srgbClr val="FF0000"/>
                </a:solidFill>
                <a:latin typeface="Barmeno Regular" pitchFamily="34" charset="0"/>
              </a:rPr>
              <a:t>“En África no me sentí ni blanca ni extranjera”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b="1" i="1" dirty="0" smtClean="0">
                <a:solidFill>
                  <a:srgbClr val="FF0000"/>
                </a:solidFill>
                <a:latin typeface="Barmeno Regular" pitchFamily="34" charset="0"/>
              </a:rPr>
              <a:t>“He de devolver la moneda que recibí en África.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b="1" i="1" dirty="0" smtClean="0">
                <a:solidFill>
                  <a:srgbClr val="FF0000"/>
                </a:solidFill>
                <a:latin typeface="Barmeno Regular" pitchFamily="34" charset="0"/>
              </a:rPr>
              <a:t>   Si allí fui acogida, aquí vamos a acoger también”.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b="1" i="1" dirty="0" smtClean="0">
                <a:latin typeface="Barmeno Regular" pitchFamily="34" charset="0"/>
              </a:rPr>
              <a:t> </a:t>
            </a:r>
            <a:endParaRPr lang="es-ES" b="1" dirty="0" smtClean="0">
              <a:latin typeface="Barmeno Regular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b="1" dirty="0" smtClean="0">
                <a:latin typeface="Barmeno Regular" pitchFamily="34" charset="0"/>
              </a:rPr>
              <a:t>Con estos sentimientos se fundó “SEVILLA ACOGE”.</a:t>
            </a:r>
          </a:p>
        </p:txBody>
      </p:sp>
      <p:pic>
        <p:nvPicPr>
          <p:cNvPr id="6148" name="Picture 4" descr="foto_reyes_memoria_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28717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:\FSA\FOTOS\Fotos SA\Fotos del TE Encuentro\TE Encuentro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214563"/>
            <a:ext cx="6072188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3 Rectángulo"/>
          <p:cNvSpPr>
            <a:spLocks noChangeArrowheads="1"/>
          </p:cNvSpPr>
          <p:nvPr/>
        </p:nvSpPr>
        <p:spPr bwMode="auto">
          <a:xfrm>
            <a:off x="428625" y="7858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Contamíname, mézclate conmigo </a:t>
            </a:r>
            <a:br>
              <a:rPr lang="es-ES" b="1">
                <a:latin typeface="Arial" charset="0"/>
                <a:cs typeface="Arial" charset="0"/>
              </a:rPr>
            </a:br>
            <a:r>
              <a:rPr lang="es-ES" b="1">
                <a:latin typeface="Arial" charset="0"/>
                <a:cs typeface="Arial" charset="0"/>
              </a:rPr>
              <a:t>que bajo mi rama tendrás abrigo. </a:t>
            </a:r>
            <a:br>
              <a:rPr lang="es-ES" b="1">
                <a:latin typeface="Arial" charset="0"/>
                <a:cs typeface="Arial" charset="0"/>
              </a:rPr>
            </a:br>
            <a:endParaRPr lang="es-ES" b="1">
              <a:latin typeface="Arial" charset="0"/>
              <a:cs typeface="Arial" charset="0"/>
            </a:endParaRPr>
          </a:p>
        </p:txBody>
      </p:sp>
      <p:sp>
        <p:nvSpPr>
          <p:cNvPr id="32772" name="5 Rectángulo"/>
          <p:cNvSpPr>
            <a:spLocks noChangeArrowheads="1"/>
          </p:cNvSpPr>
          <p:nvPr/>
        </p:nvSpPr>
        <p:spPr bwMode="auto">
          <a:xfrm>
            <a:off x="6429375" y="1500188"/>
            <a:ext cx="2500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Cuéntame el cuento de las cadenas que te trajeron, </a:t>
            </a:r>
            <a:br>
              <a:rPr lang="es-ES" b="1">
                <a:latin typeface="Arial" charset="0"/>
                <a:cs typeface="Arial" charset="0"/>
              </a:rPr>
            </a:br>
            <a:r>
              <a:rPr lang="es-ES" b="1">
                <a:latin typeface="Arial" charset="0"/>
                <a:cs typeface="Arial" charset="0"/>
              </a:rPr>
              <a:t>en los tratados y los viajeros. </a:t>
            </a:r>
          </a:p>
          <a:p>
            <a:r>
              <a:rPr lang="es-ES" b="1">
                <a:latin typeface="Arial" charset="0"/>
                <a:cs typeface="Arial" charset="0"/>
              </a:rPr>
              <a:t/>
            </a:r>
            <a:br>
              <a:rPr lang="es-ES" b="1">
                <a:latin typeface="Arial" charset="0"/>
                <a:cs typeface="Arial" charset="0"/>
              </a:rPr>
            </a:br>
            <a:r>
              <a:rPr lang="es-ES" b="1">
                <a:latin typeface="Arial" charset="0"/>
                <a:cs typeface="Arial" charset="0"/>
              </a:rPr>
              <a:t>Dame los ritmos de los tambores </a:t>
            </a:r>
            <a:br>
              <a:rPr lang="es-ES" b="1">
                <a:latin typeface="Arial" charset="0"/>
                <a:cs typeface="Arial" charset="0"/>
              </a:rPr>
            </a:br>
            <a:r>
              <a:rPr lang="es-ES" b="1">
                <a:latin typeface="Arial" charset="0"/>
                <a:cs typeface="Arial" charset="0"/>
              </a:rPr>
              <a:t>y los voceros del barrio antiguo </a:t>
            </a:r>
            <a:br>
              <a:rPr lang="es-ES" b="1">
                <a:latin typeface="Arial" charset="0"/>
                <a:cs typeface="Arial" charset="0"/>
              </a:rPr>
            </a:br>
            <a:r>
              <a:rPr lang="es-ES" b="1">
                <a:latin typeface="Arial" charset="0"/>
                <a:cs typeface="Arial" charset="0"/>
              </a:rPr>
              <a:t>y del barrio nuevo.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-9525"/>
            <a:ext cx="647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3 Rectángulo"/>
          <p:cNvSpPr>
            <a:spLocks noChangeArrowheads="1"/>
          </p:cNvSpPr>
          <p:nvPr/>
        </p:nvSpPr>
        <p:spPr bwMode="auto">
          <a:xfrm>
            <a:off x="6715125" y="285750"/>
            <a:ext cx="2428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charset="0"/>
                <a:cs typeface="Arial" charset="0"/>
              </a:rPr>
              <a:t>Contamíname, pero no con el humo </a:t>
            </a:r>
            <a:br>
              <a:rPr lang="es-ES">
                <a:latin typeface="Arial" charset="0"/>
                <a:cs typeface="Arial" charset="0"/>
              </a:rPr>
            </a:br>
            <a:r>
              <a:rPr lang="es-ES">
                <a:latin typeface="Arial" charset="0"/>
                <a:cs typeface="Arial" charset="0"/>
              </a:rPr>
              <a:t>que asfixia el aire. </a:t>
            </a:r>
          </a:p>
          <a:p>
            <a:r>
              <a:rPr lang="es-ES">
                <a:latin typeface="Arial" charset="0"/>
                <a:cs typeface="Arial" charset="0"/>
              </a:rPr>
              <a:t/>
            </a:r>
            <a:br>
              <a:rPr lang="es-ES">
                <a:latin typeface="Arial" charset="0"/>
                <a:cs typeface="Arial" charset="0"/>
              </a:rPr>
            </a:br>
            <a:r>
              <a:rPr lang="es-ES">
                <a:latin typeface="Arial" charset="0"/>
                <a:cs typeface="Arial" charset="0"/>
              </a:rPr>
              <a:t>Ven,  pero sí con tus ojos  y con tus bailes.</a:t>
            </a:r>
          </a:p>
          <a:p>
            <a:r>
              <a:rPr lang="es-ES">
                <a:latin typeface="Arial" charset="0"/>
                <a:cs typeface="Arial" charset="0"/>
              </a:rPr>
              <a:t> </a:t>
            </a:r>
            <a:br>
              <a:rPr lang="es-ES">
                <a:latin typeface="Arial" charset="0"/>
                <a:cs typeface="Arial" charset="0"/>
              </a:rPr>
            </a:br>
            <a:r>
              <a:rPr lang="es-ES">
                <a:latin typeface="Arial" charset="0"/>
                <a:cs typeface="Arial" charset="0"/>
              </a:rPr>
              <a:t>Ven, pero no con la rabia y los malos sueños. </a:t>
            </a:r>
          </a:p>
          <a:p>
            <a:r>
              <a:rPr lang="es-ES">
                <a:latin typeface="Arial" charset="0"/>
                <a:cs typeface="Arial" charset="0"/>
              </a:rPr>
              <a:t/>
            </a:r>
            <a:br>
              <a:rPr lang="es-ES">
                <a:latin typeface="Arial" charset="0"/>
                <a:cs typeface="Arial" charset="0"/>
              </a:rPr>
            </a:br>
            <a:r>
              <a:rPr lang="es-ES">
                <a:latin typeface="Arial" charset="0"/>
                <a:cs typeface="Arial" charset="0"/>
              </a:rPr>
              <a:t>Ven, pero sí con los labios  que anuncian besos</a:t>
            </a:r>
            <a:r>
              <a:rPr lang="es-ES"/>
              <a:t>. </a:t>
            </a:r>
            <a:endParaRPr lang="es-E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:\FSA\FOTOS\Fotos SA\Aqui vivo, aqui v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285750"/>
            <a:ext cx="88487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57818" y="500042"/>
            <a:ext cx="3500462" cy="3693319"/>
          </a:xfrm>
          <a:prstGeom prst="rect">
            <a:avLst/>
          </a:prstGeom>
          <a:gradFill>
            <a:gsLst>
              <a:gs pos="0">
                <a:srgbClr val="03D4A8">
                  <a:alpha val="7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Contamíname, mézclate conmigo,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que bajo mi rama tendrás abrigo.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...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Cuéntame el cuento 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de los que nunca se descubrieron,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del río verde y de los boleros.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Dame los ritmos de los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busuquis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los ojos negros, la danza inquieta del hechicero. </a:t>
            </a:r>
            <a:endParaRPr lang="es-ES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1 Imagen" descr="oracionaunapate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87153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85750" y="3286125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Contamíname pero no con el humo </a:t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 asfixia el aire. </a:t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Ven, pero sí con tus ojos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y con tus bailes.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Ven, pero no con la rabia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y los malos sueños.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Ven pero sí con los labios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que anuncian besos. </a:t>
            </a:r>
          </a:p>
          <a:p>
            <a:pPr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Contamíname, mézclate conmigo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que bajo mi rama tendrás abrigo</a:t>
            </a:r>
            <a:r>
              <a:rPr lang="es-E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oracionaunapat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79388"/>
            <a:ext cx="8853487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rgbClr val="CC0000"/>
                </a:solidFill>
                <a:latin typeface="Barmeno Regular" pitchFamily="34" charset="0"/>
              </a:rPr>
              <a:t>LOS ORÍGENES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357438"/>
            <a:ext cx="6640513" cy="29702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ES" b="1" dirty="0" smtClean="0">
                <a:latin typeface="Barmeno Regular" pitchFamily="34" charset="0"/>
              </a:rPr>
              <a:t>Creada en el año 1985, SEVILLA ACOGE es la primera iniciativa que nace en España con el fin específico de trabajar con la población inmigrante residente en nuestro país.</a:t>
            </a:r>
          </a:p>
          <a:p>
            <a:pPr algn="ctr" eaLnBrk="1" hangingPunct="1">
              <a:buFontTx/>
              <a:buNone/>
              <a:defRPr/>
            </a:pPr>
            <a:endParaRPr lang="es-ES" b="1" dirty="0" smtClean="0">
              <a:latin typeface="Barmeno Regular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785813"/>
            <a:ext cx="4572000" cy="714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ES" sz="3600" b="1" dirty="0" smtClean="0">
                <a:latin typeface="Barmeno Regular" pitchFamily="34" charset="0"/>
              </a:rPr>
              <a:t>SEVILLA ACOGE </a:t>
            </a:r>
          </a:p>
          <a:p>
            <a:pPr algn="ctr" eaLnBrk="1" hangingPunct="1">
              <a:buFontTx/>
              <a:buNone/>
              <a:defRPr/>
            </a:pPr>
            <a:endParaRPr lang="es-ES" sz="3600" b="1" dirty="0" smtClean="0">
              <a:latin typeface="Barmeno Regular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s-ES" sz="3600" b="1" dirty="0" smtClean="0">
                <a:latin typeface="Barmeno Regular" pitchFamily="34" charset="0"/>
              </a:rPr>
              <a:t>es independiente de toda entidad política, sindical o religiosa, </a:t>
            </a:r>
          </a:p>
          <a:p>
            <a:pPr algn="ctr" eaLnBrk="1" hangingPunct="1">
              <a:buFontTx/>
              <a:buNone/>
              <a:defRPr/>
            </a:pPr>
            <a:endParaRPr lang="es-ES" sz="3600" b="1" dirty="0" smtClean="0">
              <a:latin typeface="Barmeno Regular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s-ES" sz="3600" b="1" dirty="0" smtClean="0">
                <a:latin typeface="Barmeno Regular" pitchFamily="34" charset="0"/>
              </a:rPr>
              <a:t>es pluralista y no confesional</a:t>
            </a:r>
            <a:r>
              <a:rPr lang="es-ES" b="1" dirty="0" smtClean="0">
                <a:latin typeface="Barmeno Regular" pitchFamily="34" charset="0"/>
              </a:rPr>
              <a:t>.</a:t>
            </a:r>
          </a:p>
          <a:p>
            <a:pPr eaLnBrk="1" hangingPunct="1">
              <a:defRPr/>
            </a:pPr>
            <a:endParaRPr lang="es-ES" dirty="0" smtClean="0">
              <a:solidFill>
                <a:srgbClr val="660066"/>
              </a:solidFill>
            </a:endParaRPr>
          </a:p>
        </p:txBody>
      </p:sp>
      <p:pic>
        <p:nvPicPr>
          <p:cNvPr id="6" name="5 Imagen" descr="manocol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9388"/>
            <a:ext cx="4572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ultiucult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8450"/>
            <a:ext cx="8391525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0" smtClean="0">
                <a:solidFill>
                  <a:srgbClr val="660066"/>
                </a:solidFill>
              </a:rPr>
              <a:t> </a:t>
            </a:r>
            <a:r>
              <a:rPr lang="es-ES" sz="3200" smtClean="0">
                <a:solidFill>
                  <a:schemeClr val="tx1"/>
                </a:solidFill>
                <a:latin typeface="Barmeno Regular" pitchFamily="34" charset="0"/>
              </a:rPr>
              <a:t>OBJETIVO </a:t>
            </a:r>
            <a:br>
              <a:rPr lang="es-ES" sz="3200" smtClean="0">
                <a:solidFill>
                  <a:schemeClr val="tx1"/>
                </a:solidFill>
                <a:latin typeface="Barmeno Regular" pitchFamily="34" charset="0"/>
              </a:rPr>
            </a:br>
            <a:r>
              <a:rPr lang="es-ES" sz="3200" smtClean="0">
                <a:solidFill>
                  <a:schemeClr val="tx1"/>
                </a:solidFill>
                <a:latin typeface="Barmeno Regular" pitchFamily="34" charset="0"/>
              </a:rPr>
              <a:t>de SEVILLA ACOGE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643188"/>
            <a:ext cx="8229600" cy="34559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b="1" dirty="0" smtClean="0">
                <a:solidFill>
                  <a:schemeClr val="hlink"/>
                </a:solidFill>
                <a:latin typeface="Barmeno Regular" pitchFamily="34" charset="0"/>
              </a:rPr>
              <a:t>SEVILLA ACOGE pretende</a:t>
            </a:r>
            <a:r>
              <a:rPr lang="es-ES" b="1" dirty="0" smtClean="0">
                <a:latin typeface="Barmeno Regular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>
                <a:latin typeface="Barmeno Regular" pitchFamily="34" charset="0"/>
              </a:rPr>
              <a:t>un cambio de valores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>
                <a:latin typeface="Barmeno Regular" pitchFamily="34" charset="0"/>
              </a:rPr>
              <a:t>un nuevo modelo social más solidario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>
                <a:latin typeface="Barmeno Regular" pitchFamily="34" charset="0"/>
              </a:rPr>
              <a:t>donde tengan su sitio las personas de culturas diferentes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>
                <a:latin typeface="Barmeno Regular" pitchFamily="34" charset="0"/>
              </a:rPr>
              <a:t>y donde sus libertades, derechos y valores sean reconocidos, protegidos y promocionados.</a:t>
            </a:r>
            <a:r>
              <a:rPr lang="es-ES" b="1" dirty="0" smtClean="0">
                <a:latin typeface="Barmeno Regular" pitchFamily="34" charset="0"/>
              </a:rPr>
              <a:t>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43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dirty="0" smtClean="0">
                <a:solidFill>
                  <a:schemeClr val="tx1"/>
                </a:solidFill>
                <a:latin typeface="Barmeno Regular" pitchFamily="34" charset="0"/>
              </a:rPr>
              <a:t>TRES GRANDES METAS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43375"/>
            <a:ext cx="8229600" cy="3132138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" b="1" dirty="0" smtClean="0">
                <a:latin typeface="Barmeno Regular" pitchFamily="34" charset="0"/>
              </a:rPr>
              <a:t>El derecho pleno de ciudadanía.</a:t>
            </a:r>
          </a:p>
          <a:p>
            <a:pPr marL="609600" indent="-609600" eaLnBrk="1" hangingPunct="1">
              <a:defRPr/>
            </a:pPr>
            <a:r>
              <a:rPr lang="es-ES" b="1" dirty="0" smtClean="0">
                <a:latin typeface="Barmeno Regular" pitchFamily="34" charset="0"/>
              </a:rPr>
              <a:t>La integración social.</a:t>
            </a:r>
          </a:p>
          <a:p>
            <a:pPr marL="609600" indent="-609600" eaLnBrk="1" hangingPunct="1">
              <a:defRPr/>
            </a:pPr>
            <a:r>
              <a:rPr lang="es-ES" b="1" dirty="0" smtClean="0">
                <a:latin typeface="Barmeno Regular" pitchFamily="34" charset="0"/>
              </a:rPr>
              <a:t>La convivencia intercultural. </a:t>
            </a:r>
          </a:p>
        </p:txBody>
      </p:sp>
      <p:pic>
        <p:nvPicPr>
          <p:cNvPr id="10244" name="Picture 4" descr="logofsafondotrans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00063"/>
            <a:ext cx="28289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714875" y="1357313"/>
            <a:ext cx="1192213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572250" y="0"/>
            <a:ext cx="15001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600" b="1">
                <a:latin typeface="Barmeno Regular" pitchFamily="34" charset="0"/>
              </a:rPr>
              <a:t>?</a:t>
            </a:r>
            <a:r>
              <a:rPr lang="es-ES" sz="11500" b="1">
                <a:latin typeface="Barmeno Regular" pitchFamily="34" charset="0"/>
              </a:rPr>
              <a:t>  </a:t>
            </a:r>
          </a:p>
        </p:txBody>
      </p:sp>
      <p:sp>
        <p:nvSpPr>
          <p:cNvPr id="10247" name="6 CuadroTexto"/>
          <p:cNvSpPr txBox="1">
            <a:spLocks noChangeArrowheads="1"/>
          </p:cNvSpPr>
          <p:nvPr/>
        </p:nvSpPr>
        <p:spPr bwMode="auto">
          <a:xfrm>
            <a:off x="428625" y="285750"/>
            <a:ext cx="14843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600" b="1">
                <a:latin typeface="Arial" charset="0"/>
                <a:cs typeface="Arial" charset="0"/>
              </a:rPr>
              <a:t>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anifestacionsev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rot="20869382">
            <a:off x="501650" y="785813"/>
            <a:ext cx="41862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Barmeno Regular" pitchFamily="34" charset="0"/>
              </a:rPr>
              <a:t>1ª El derecho pleno de ciudadanía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00438" y="5786438"/>
            <a:ext cx="53244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No aceptamos ni la exclusión social</a:t>
            </a:r>
          </a:p>
          <a:p>
            <a:pPr>
              <a:defRPr/>
            </a:pPr>
            <a:r>
              <a:rPr lang="es-ES" sz="20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ni la exclusión del ámbito de los derechos</a:t>
            </a:r>
          </a:p>
        </p:txBody>
      </p:sp>
      <p:sp>
        <p:nvSpPr>
          <p:cNvPr id="6" name="5 Llamada rectangular redondeada"/>
          <p:cNvSpPr/>
          <p:nvPr/>
        </p:nvSpPr>
        <p:spPr>
          <a:xfrm>
            <a:off x="4286250" y="500063"/>
            <a:ext cx="4357688" cy="1357312"/>
          </a:xfrm>
          <a:prstGeom prst="wedgeRoundRectCallout">
            <a:avLst>
              <a:gd name="adj1" fmla="val -33446"/>
              <a:gd name="adj2" fmla="val 75817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  <a:latin typeface="Barmeno Regular" pitchFamily="34" charset="0"/>
              </a:rPr>
              <a:t>Disfrutar de iguales derechos que los demás por ser personas, no por ser nacionales del país.</a:t>
            </a:r>
            <a:endParaRPr lang="es-ES" sz="2000" b="1" dirty="0">
              <a:latin typeface="Barmeno Regular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ap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214313"/>
            <a:ext cx="8755063" cy="6500812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14375"/>
            <a:ext cx="7643812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2ª La integración social</a:t>
            </a:r>
            <a:r>
              <a:rPr lang="es-E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dirty="0" smtClean="0">
                <a:solidFill>
                  <a:srgbClr val="000066"/>
                </a:solidFill>
              </a:rPr>
              <a:t/>
            </a:r>
            <a:br>
              <a:rPr lang="es-ES" dirty="0" smtClean="0">
                <a:solidFill>
                  <a:srgbClr val="000066"/>
                </a:solidFill>
              </a:rPr>
            </a:br>
            <a:endParaRPr lang="es-ES" dirty="0" smtClean="0">
              <a:solidFill>
                <a:srgbClr val="0000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428750"/>
            <a:ext cx="8572500" cy="6429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“Unir sin </a:t>
            </a:r>
            <a:r>
              <a:rPr lang="es-ES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confundir,distinguir</a:t>
            </a:r>
            <a:r>
              <a:rPr lang="es-E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sin separar”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7" grpId="1" build="p"/>
    </p:bldLst>
  </p:timing>
</p:sld>
</file>

<file path=ppt/theme/theme1.xml><?xml version="1.0" encoding="utf-8"?>
<a:theme xmlns:a="http://schemas.openxmlformats.org/drawingml/2006/main" name="Trabajo en equipo">
  <a:themeElements>
    <a:clrScheme name="Trabajo en equipo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rabajo en equip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bajo en equipo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994</TotalTime>
  <Words>844</Words>
  <Application>Microsoft Office PowerPoint</Application>
  <PresentationFormat>Presentación en pantalla (4:3)</PresentationFormat>
  <Paragraphs>198</Paragraphs>
  <Slides>33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Garamond</vt:lpstr>
      <vt:lpstr>Arial</vt:lpstr>
      <vt:lpstr>Calibri</vt:lpstr>
      <vt:lpstr>Cooper Black</vt:lpstr>
      <vt:lpstr>Vivaldi</vt:lpstr>
      <vt:lpstr>Barmeno Regular</vt:lpstr>
      <vt:lpstr>Times New Roman</vt:lpstr>
      <vt:lpstr>Trabajo en equipo</vt:lpstr>
      <vt:lpstr>Diapositiva 1</vt:lpstr>
      <vt:lpstr>Fundación Sevilla Acoge</vt:lpstr>
      <vt:lpstr>Fundación Sevilla Acoge</vt:lpstr>
      <vt:lpstr>LOS ORÍGENES</vt:lpstr>
      <vt:lpstr>Diapositiva 5</vt:lpstr>
      <vt:lpstr> OBJETIVO  de SEVILLA ACOGE</vt:lpstr>
      <vt:lpstr>TRES GRANDES METAS</vt:lpstr>
      <vt:lpstr>1ª El derecho pleno de ciudadanía</vt:lpstr>
      <vt:lpstr>2ª La integración social. </vt:lpstr>
      <vt:lpstr> 3ª    La convivencia intercultural</vt:lpstr>
      <vt:lpstr>ACCIÓN</vt:lpstr>
      <vt:lpstr>Diapositiva 12</vt:lpstr>
      <vt:lpstr>Servicio de acogida</vt:lpstr>
      <vt:lpstr>Servicio laboral</vt:lpstr>
      <vt:lpstr>Servicio de mediación intercultural   (M.I.)</vt:lpstr>
      <vt:lpstr>Diapositiva 16</vt:lpstr>
      <vt:lpstr>Servicio de jóvenes y menores</vt:lpstr>
      <vt:lpstr>Servicio de formación</vt:lpstr>
      <vt:lpstr>Servicio de  codesarrollo</vt:lpstr>
      <vt:lpstr>COMUNICACIÓN Y SENSIBILIZACIÓN</vt:lpstr>
      <vt:lpstr>Diapositiva 21</vt:lpstr>
      <vt:lpstr>Diapositiva 22</vt:lpstr>
      <vt:lpstr>VOLUNTARIADO</vt:lpstr>
      <vt:lpstr>Diapositiva 24</vt:lpstr>
      <vt:lpstr>¿Cómo colaborar?</vt:lpstr>
      <vt:lpstr>VOLUNTARIADO</vt:lpstr>
      <vt:lpstr>En unas de sus últimas reuniones de trabajo Reyes nos dejó este recuerdo</vt:lpstr>
      <vt:lpstr>PARA CONTACTAR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FUNDACIÓN SEVILLA ACOGE</dc:title>
  <dc:creator>Teófilo</dc:creator>
  <cp:lastModifiedBy>Teófilo</cp:lastModifiedBy>
  <cp:revision>171</cp:revision>
  <dcterms:created xsi:type="dcterms:W3CDTF">2009-10-29T08:38:13Z</dcterms:created>
  <dcterms:modified xsi:type="dcterms:W3CDTF">2010-03-18T07:56:58Z</dcterms:modified>
</cp:coreProperties>
</file>